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3"/>
  </p:sldMasterIdLst>
  <p:notesMasterIdLst>
    <p:notesMasterId r:id="rId24"/>
  </p:notesMasterIdLst>
  <p:handoutMasterIdLst>
    <p:handoutMasterId r:id="rId25"/>
  </p:handoutMasterIdLst>
  <p:sldIdLst>
    <p:sldId id="282" r:id="rId4"/>
    <p:sldId id="283" r:id="rId5"/>
    <p:sldId id="293" r:id="rId6"/>
    <p:sldId id="297" r:id="rId7"/>
    <p:sldId id="304" r:id="rId8"/>
    <p:sldId id="292" r:id="rId9"/>
    <p:sldId id="298" r:id="rId10"/>
    <p:sldId id="299" r:id="rId11"/>
    <p:sldId id="300" r:id="rId12"/>
    <p:sldId id="307" r:id="rId13"/>
    <p:sldId id="284" r:id="rId14"/>
    <p:sldId id="303" r:id="rId15"/>
    <p:sldId id="302" r:id="rId16"/>
    <p:sldId id="306" r:id="rId17"/>
    <p:sldId id="291" r:id="rId18"/>
    <p:sldId id="301" r:id="rId19"/>
    <p:sldId id="294" r:id="rId20"/>
    <p:sldId id="295" r:id="rId21"/>
    <p:sldId id="285" r:id="rId22"/>
    <p:sldId id="296" r:id="rId23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14603E02-9934-4917-8278-D617FF91E1BA}">
          <p14:sldIdLst>
            <p14:sldId id="282"/>
            <p14:sldId id="283"/>
            <p14:sldId id="293"/>
            <p14:sldId id="297"/>
            <p14:sldId id="304"/>
            <p14:sldId id="292"/>
            <p14:sldId id="298"/>
            <p14:sldId id="299"/>
            <p14:sldId id="300"/>
            <p14:sldId id="307"/>
          </p14:sldIdLst>
        </p14:section>
        <p14:section name="Sekcja bez tytułu" id="{980764B4-0C9B-4488-88F9-A2D9C66E6177}">
          <p14:sldIdLst>
            <p14:sldId id="284"/>
            <p14:sldId id="303"/>
            <p14:sldId id="302"/>
            <p14:sldId id="306"/>
            <p14:sldId id="291"/>
            <p14:sldId id="301"/>
            <p14:sldId id="294"/>
            <p14:sldId id="295"/>
            <p14:sldId id="285"/>
            <p14:sldId id="29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31" autoAdjust="0"/>
  </p:normalViewPr>
  <p:slideViewPr>
    <p:cSldViewPr snapToGrid="0">
      <p:cViewPr varScale="1">
        <p:scale>
          <a:sx n="82" d="100"/>
          <a:sy n="82" d="100"/>
        </p:scale>
        <p:origin x="710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6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dirty="0"/>
              <a:t>Procentowy</a:t>
            </a:r>
            <a:r>
              <a:rPr lang="pl-PL" baseline="0" dirty="0"/>
              <a:t> udział osób starszych w społeczeństwie Kielc </a:t>
            </a:r>
            <a:endParaRPr lang="pl-PL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Arkusz1!$A$2</c:f>
              <c:strCache>
                <c:ptCount val="1"/>
                <c:pt idx="0">
                  <c:v>65+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Arkusz1!$B$1:$I$1</c:f>
              <c:numCache>
                <c:formatCode>General</c:formatCode>
                <c:ptCount val="8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  <c:pt idx="4">
                  <c:v>2035</c:v>
                </c:pt>
                <c:pt idx="5">
                  <c:v>2040</c:v>
                </c:pt>
                <c:pt idx="6">
                  <c:v>2045</c:v>
                </c:pt>
                <c:pt idx="7">
                  <c:v>2050</c:v>
                </c:pt>
              </c:numCache>
            </c:numRef>
          </c:cat>
          <c:val>
            <c:numRef>
              <c:f>Arkusz1!$B$2:$I$2</c:f>
              <c:numCache>
                <c:formatCode>General</c:formatCode>
                <c:ptCount val="8"/>
                <c:pt idx="0">
                  <c:v>18.709255522999403</c:v>
                </c:pt>
                <c:pt idx="1">
                  <c:v>22.884089953762086</c:v>
                </c:pt>
                <c:pt idx="2">
                  <c:v>25.995873670845899</c:v>
                </c:pt>
                <c:pt idx="3">
                  <c:v>27.34057260206394</c:v>
                </c:pt>
                <c:pt idx="4">
                  <c:v>28.200117374442623</c:v>
                </c:pt>
                <c:pt idx="5">
                  <c:v>30.241309894731444</c:v>
                </c:pt>
                <c:pt idx="6">
                  <c:v>33.519785250994708</c:v>
                </c:pt>
                <c:pt idx="7">
                  <c:v>37.555395986102951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61F-4993-895F-5CB7B799D1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90744688"/>
        <c:axId val="1610603024"/>
      </c:lineChart>
      <c:catAx>
        <c:axId val="1490744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10603024"/>
        <c:crosses val="autoZero"/>
        <c:auto val="1"/>
        <c:lblAlgn val="ctr"/>
        <c:lblOffset val="100"/>
        <c:noMultiLvlLbl val="0"/>
      </c:catAx>
      <c:valAx>
        <c:axId val="1610603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490744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pl-PL" sz="1862" b="1" i="0" u="none" strike="noStrike" kern="1200" spc="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pl-PL" b="1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Przychód brutto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pl-PL" sz="1862" b="1" i="0" u="none" strike="noStrike" kern="1200" spc="0" baseline="0" noProof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20RR</c:v>
                </c:pt>
                <c:pt idx="1">
                  <c:v>20RR</c:v>
                </c:pt>
                <c:pt idx="2">
                  <c:v>20RR</c:v>
                </c:pt>
                <c:pt idx="3">
                  <c:v>20RR</c:v>
                </c:pt>
                <c:pt idx="4">
                  <c:v>20RR</c:v>
                </c:pt>
              </c:strCache>
            </c:strRef>
          </c:cat>
          <c:val>
            <c:numRef>
              <c:f>Sheet1!$B$2:$B$6</c:f>
              <c:numCache>
                <c:formatCode>#,##0\ "zł"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\ &quot;zł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pl-PL" sz="1862" b="1" i="0" u="none" strike="noStrike" kern="1200" spc="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pl-PL" sz="1862" b="1" i="0" u="none" strike="noStrike" kern="1200" spc="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rPr>
              <a:t>Sprzedaż firmy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pl-PL" sz="1862" b="1" i="0" u="none" strike="noStrike" kern="1200" spc="0" baseline="0" noProof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-0.11615923344937455"/>
                  <c:y val="-0.1400252328934865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864166572989867"/>
                  <c:y val="-0.15145586415009771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-4.2812068404423108E-2"/>
                  <c:y val="0.2829081236011257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l-PL"/>
                </a:p>
              </c:txPr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824481834519263"/>
                      <c:h val="5.2066525373863762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9.1155346230932355E-2"/>
                  <c:y val="0.2071801915260769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l-PL"/>
                </a:p>
              </c:txPr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075067425168459"/>
                      <c:h val="4.9208867559710975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1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20RR</c:v>
                </c:pt>
                <c:pt idx="1">
                  <c:v>20RR</c:v>
                </c:pt>
                <c:pt idx="2">
                  <c:v>20RR</c:v>
                </c:pt>
                <c:pt idx="3">
                  <c:v>20RR</c:v>
                </c:pt>
                <c:pt idx="4">
                  <c:v>20RR</c:v>
                </c:pt>
              </c:strCache>
            </c:strRef>
          </c:cat>
          <c:val>
            <c:numRef>
              <c:f>Sheet1!$B$2:$B$6</c:f>
              <c:numCache>
                <c:formatCode>#,##0\ "zł"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pl-PL" sz="1862" b="1" i="0" u="none" strike="noStrike" kern="1200" spc="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pl-PL" sz="1862" b="1" i="0" u="none" strike="noStrike" kern="1200" spc="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rPr>
              <a:t>Przychód w czasie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pl-PL" sz="1862" b="1" i="0" u="none" strike="noStrike" kern="1200" spc="0" baseline="0" noProof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Seria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20RR</c:v>
                </c:pt>
                <c:pt idx="1">
                  <c:v>20RR</c:v>
                </c:pt>
                <c:pt idx="2">
                  <c:v>20RR</c:v>
                </c:pt>
                <c:pt idx="3">
                  <c:v>20RR</c:v>
                </c:pt>
                <c:pt idx="4">
                  <c:v>20RR</c:v>
                </c:pt>
              </c:strCache>
            </c:strRef>
          </c:cat>
          <c:val>
            <c:numRef>
              <c:f>Sheet1!$B$2:$B$6</c:f>
              <c:numCache>
                <c:formatCode>#,##0\ "zł"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00041416"/>
        <c:axId val="1000041744"/>
      </c:line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\ &quot;zł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DD5AC14-0B1C-4A63-892F-4C7B6539DDFD}" type="datetime1">
              <a:rPr lang="pl-PL" smtClean="0"/>
              <a:t>17.11.2019</a:t>
            </a:fld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g>
</file>

<file path=ppt/media/image28.png>
</file>

<file path=ppt/media/image29.sv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96065B-7C39-4685-9128-7F360BED3DC9}" type="datetime1">
              <a:rPr lang="pl-PL" smtClean="0"/>
              <a:pPr/>
              <a:t>17.11.2019</a:t>
            </a:fld>
            <a:endParaRPr lang="pl-PL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dirty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dirty="0"/>
              <a:t>Edytuj style wzorca tekstu</a:t>
            </a:r>
          </a:p>
          <a:p>
            <a:pPr lvl="1" rtl="0"/>
            <a:r>
              <a:rPr lang="pl-PL" dirty="0"/>
              <a:t>Drugi poziom</a:t>
            </a:r>
          </a:p>
          <a:p>
            <a:pPr lvl="2" rtl="0"/>
            <a:r>
              <a:rPr lang="pl-PL" dirty="0"/>
              <a:t>Trzeci poziom</a:t>
            </a:r>
          </a:p>
          <a:p>
            <a:pPr lvl="3" rtl="0"/>
            <a:r>
              <a:rPr lang="pl-PL" dirty="0"/>
              <a:t>Czwarty poziom</a:t>
            </a:r>
          </a:p>
          <a:p>
            <a:pPr lvl="4" rtl="0"/>
            <a:r>
              <a:rPr lang="pl-PL" dirty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890625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10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113183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11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873848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12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969790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13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625390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14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13062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15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567681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16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843125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17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247911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18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348919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19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86426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427137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20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850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00524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23355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5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433097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6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02127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7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031484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8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118099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l-PL" smtClean="0"/>
              <a:t>9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75312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strony</a:t>
            </a:r>
          </a:p>
        </p:txBody>
      </p:sp>
      <p:sp>
        <p:nvSpPr>
          <p:cNvPr id="5" name="Podtytuł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Podtytuł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topka — symbol zastępczy 6">
            <a:extLst>
              <a:ext uri="{FF2B5EF4-FFF2-40B4-BE49-F238E27FC236}">
                <a16:creationId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ajd z podziękowaniam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12" name="Obraz — symbol zastępczy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l-PL" dirty="0"/>
              <a:t>Wstaw lub przeciągnij i upuść zdjęcie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pl-PL" dirty="0"/>
              <a:t>Dziękujemy!</a:t>
            </a:r>
          </a:p>
        </p:txBody>
      </p:sp>
      <p:sp>
        <p:nvSpPr>
          <p:cNvPr id="7" name="Tekst — symbol zastępczy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 rtlCol="0"/>
          <a:lstStyle>
            <a:lvl1pPr marL="0" indent="0">
              <a:buNone/>
              <a:defRPr sz="1500"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Imię i nazwisko</a:t>
            </a:r>
          </a:p>
        </p:txBody>
      </p:sp>
      <p:sp>
        <p:nvSpPr>
          <p:cNvPr id="8" name="Tekst — symbol zastępczy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 rtlCol="0"/>
          <a:lstStyle>
            <a:lvl1pPr marL="0" indent="0">
              <a:buNone/>
              <a:defRPr sz="1500"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Numer telefonu</a:t>
            </a:r>
          </a:p>
        </p:txBody>
      </p:sp>
      <p:sp>
        <p:nvSpPr>
          <p:cNvPr id="9" name="Tekst — symbol zastępczy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 rtlCol="0"/>
          <a:lstStyle>
            <a:lvl1pPr marL="0" indent="0">
              <a:buNone/>
              <a:defRPr sz="1500"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Adres e-mail lub </a:t>
            </a:r>
            <a:r>
              <a:rPr lang="pl-PL" dirty="0" err="1"/>
              <a:t>nick</a:t>
            </a:r>
            <a:r>
              <a:rPr lang="pl-PL" dirty="0"/>
              <a:t> w sieci społecznościowej</a:t>
            </a:r>
          </a:p>
        </p:txBody>
      </p:sp>
      <p:sp>
        <p:nvSpPr>
          <p:cNvPr id="10" name="Tekst — symbol zastępczy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 rtlCol="0"/>
          <a:lstStyle>
            <a:lvl1pPr marL="0" indent="0">
              <a:buNone/>
              <a:defRPr sz="1500"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Witryna internetowa firmy</a:t>
            </a:r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strony</a:t>
            </a:r>
          </a:p>
        </p:txBody>
      </p:sp>
      <p:sp>
        <p:nvSpPr>
          <p:cNvPr id="7" name="Podtytuł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Podtytuł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strony</a:t>
            </a:r>
          </a:p>
        </p:txBody>
      </p:sp>
      <p:sp>
        <p:nvSpPr>
          <p:cNvPr id="7" name="Podtytuł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Podtytuł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6" name="Tekst — symbol zastępczy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strony</a:t>
            </a:r>
          </a:p>
        </p:txBody>
      </p:sp>
      <p:sp>
        <p:nvSpPr>
          <p:cNvPr id="9" name="Podtytuł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Podtytuł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Tekst — symbol zastępczy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11" name="Tekst — symbol zastępczy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strony</a:t>
            </a:r>
          </a:p>
        </p:txBody>
      </p:sp>
      <p:sp>
        <p:nvSpPr>
          <p:cNvPr id="10" name="Podtytuł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Podtytuł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Tekst — symbol zastępczy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13" name="Tekst — symbol zastępczy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15" name="Tekst — symbol zastępczy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17" name="Tekst — symbol zastępczy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opka — symbol zastępczy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3" name="Numer slajdu — symbol zastępczy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raz — symbol zastępczy 20">
            <a:extLst>
              <a:ext uri="{FF2B5EF4-FFF2-40B4-BE49-F238E27FC236}">
                <a16:creationId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l-PL" dirty="0"/>
              <a:t>Wstaw lub przeciągnij i upuść zdjęcie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300"/>
              </a:lnSpc>
              <a:defRPr sz="44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prezentacji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/>
              <a:t>Kliknij, aby edytować styl wzorca podtytułu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ajd podział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raz — symbol zastępczy 10">
            <a:extLst>
              <a:ext uri="{FF2B5EF4-FFF2-40B4-BE49-F238E27FC236}">
                <a16:creationId xmlns:a16="http://schemas.microsoft.com/office/drawing/2014/main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l-PL" dirty="0"/>
              <a:t>Wstaw lub przeciągnij i upuść zdjęcie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300"/>
              </a:lnSpc>
              <a:defRPr sz="44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slajdu podziału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/>
              <a:t>Kliknij, aby edytować styl wzorca podtytułu</a:t>
            </a:r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ajd podział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raz — symbol zastępczy 11">
            <a:extLst>
              <a:ext uri="{FF2B5EF4-FFF2-40B4-BE49-F238E27FC236}">
                <a16:creationId xmlns:a16="http://schemas.microsoft.com/office/drawing/2014/main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 rtlCol="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l-PL" dirty="0"/>
              <a:t>Wstaw lub przeciągnij i upuść zdjęcie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300"/>
              </a:lnSpc>
              <a:defRPr sz="44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slajdu podziału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/>
              <a:t>Kliknij, aby edytować styl wzorca podtytułu</a:t>
            </a:r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djęcie zawartośc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raz — symbol zastępczy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l-PL" dirty="0"/>
              <a:t>Wstaw lub przeciągnij i upuść własne zdjęcie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strony</a:t>
            </a:r>
          </a:p>
        </p:txBody>
      </p:sp>
      <p:sp>
        <p:nvSpPr>
          <p:cNvPr id="10" name="Podtytuł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Podtytuł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djęcie zawartośc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raz — symbol zastępczy 12">
            <a:extLst>
              <a:ext uri="{FF2B5EF4-FFF2-40B4-BE49-F238E27FC236}">
                <a16:creationId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l-PL" dirty="0"/>
              <a:t>Wstaw lub przeciągnij i upuść zdjęcie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strony</a:t>
            </a:r>
          </a:p>
        </p:txBody>
      </p:sp>
      <p:sp>
        <p:nvSpPr>
          <p:cNvPr id="10" name="Podtytuł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Podtytuł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djęcie zawartości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raz — symbol zastępczy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l-PL" dirty="0"/>
              <a:t>Wstaw lub przeciągnij i upuść własne zdjęcie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strony</a:t>
            </a:r>
          </a:p>
        </p:txBody>
      </p:sp>
      <p:sp>
        <p:nvSpPr>
          <p:cNvPr id="10" name="Podtytuł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Podtytuł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Obraz — symbol zastępczy 7">
            <a:extLst>
              <a:ext uri="{FF2B5EF4-FFF2-40B4-BE49-F238E27FC236}">
                <a16:creationId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l-PL" dirty="0"/>
              <a:t>Wstaw lub przeciągnij i upuść własne zdjęcie</a:t>
            </a:r>
          </a:p>
        </p:txBody>
      </p:sp>
      <p:sp>
        <p:nvSpPr>
          <p:cNvPr id="9" name="Obraz — symbol zastępczy 8">
            <a:extLst>
              <a:ext uri="{FF2B5EF4-FFF2-40B4-BE49-F238E27FC236}">
                <a16:creationId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l-PL" dirty="0"/>
              <a:t>Wstaw lub przeciągnij i upuść własne zdjęcie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olny kształt 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11" name="Dowolny kształt 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13" name="Dowolny kształt 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14" name="Dowolny kształt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15" name="Dowolny kształt 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l-PL" dirty="0"/>
              <a:t>Kliknij, aby edytować tytuł strony</a:t>
            </a:r>
          </a:p>
        </p:txBody>
      </p:sp>
      <p:sp>
        <p:nvSpPr>
          <p:cNvPr id="9" name="Podtytuł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l-PL" dirty="0"/>
              <a:t>Podtytuł</a:t>
            </a:r>
          </a:p>
        </p:txBody>
      </p:sp>
      <p:sp>
        <p:nvSpPr>
          <p:cNvPr id="3" name="Symbol zastępczy po lewej stronie porównania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4" name="Zawartość — symbol zastępczy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12" name="Symbol zastępczy po lewej stronie porównania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8" name="Tekst — symbol zastępczy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że zdję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raz — symbol zastępczy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l-PL" dirty="0"/>
              <a:t>Wstaw lub przeciągnij i upuść własne zdjęcie</a:t>
            </a:r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l-PL" dirty="0"/>
              <a:t>Dodaj stopkę</a:t>
            </a:r>
          </a:p>
        </p:txBody>
      </p:sp>
      <p:sp>
        <p:nvSpPr>
          <p:cNvPr id="2" name="Numer slajdu — symbol zastępczy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Tytuł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rtlCol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pl-PL" dirty="0"/>
              <a:t>Wprowadź podpis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25" name="Prostokąt: Zaokrąglone narożniki 24">
            <a:extLst>
              <a:ext uri="{FF2B5EF4-FFF2-40B4-BE49-F238E27FC236}">
                <a16:creationId xmlns:a16="http://schemas.microsoft.com/office/drawing/2014/main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15" name="Prostokąt 14">
            <a:extLst>
              <a:ext uri="{FF2B5EF4-FFF2-40B4-BE49-F238E27FC236}">
                <a16:creationId xmlns:a16="http://schemas.microsoft.com/office/drawing/2014/main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2" name="Tytuł — symbol zastępczy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pl-PL" dirty="0"/>
              <a:t>Kliknij, aby edytować tytuł strony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l-PL" dirty="0"/>
              <a:t>Edytuj style wzorca tekstu</a:t>
            </a:r>
          </a:p>
          <a:p>
            <a:pPr lvl="1" rtl="0"/>
            <a:r>
              <a:rPr lang="pl-PL" dirty="0"/>
              <a:t>Drugi poziom</a:t>
            </a:r>
          </a:p>
          <a:p>
            <a:pPr lvl="2" rtl="0"/>
            <a:r>
              <a:rPr lang="pl-PL" dirty="0"/>
              <a:t>Trzeci poziom</a:t>
            </a:r>
          </a:p>
          <a:p>
            <a:pPr lvl="3" rtl="0"/>
            <a:r>
              <a:rPr lang="pl-PL" dirty="0"/>
              <a:t>Czwarty poziom</a:t>
            </a:r>
          </a:p>
          <a:p>
            <a:pPr lvl="4" rtl="0"/>
            <a:r>
              <a:rPr lang="pl-PL" dirty="0"/>
              <a:t>Piąty poziom</a:t>
            </a:r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l-PL" dirty="0"/>
              <a:t>Dodaj stopkę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fld id="{19B51A1E-902D-48AF-9020-955120F399B6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0" r:id="rId11"/>
    <p:sldLayoutId id="2147483652" r:id="rId12"/>
    <p:sldLayoutId id="2147483656" r:id="rId13"/>
    <p:sldLayoutId id="2147483657" r:id="rId14"/>
    <p:sldLayoutId id="2147483655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5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— symbol zastępczy 6" descr="Obraz slajdu">
            <a:extLst>
              <a:ext uri="{FF2B5EF4-FFF2-40B4-BE49-F238E27FC236}">
                <a16:creationId xmlns:a16="http://schemas.microsoft.com/office/drawing/2014/main" id="{FE5D908F-BAEF-2843-BC2F-691696E7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5" name="Pole tekstowe 24" descr="Akcent slajdu dla pola tytułu">
            <a:extLst>
              <a:ext uri="{FF2B5EF4-FFF2-40B4-BE49-F238E27FC236}">
                <a16:creationId xmlns:a16="http://schemas.microsoft.com/office/drawing/2014/main" id="{7EF238CB-AB58-4787-8F9C-A1C16929A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-1" y="3914775"/>
            <a:ext cx="1481849" cy="2200275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293" y="3114635"/>
            <a:ext cx="4459766" cy="2514635"/>
          </a:xfr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</a:ln>
        </p:spPr>
        <p:txBody>
          <a:bodyPr rtlCol="0"/>
          <a:lstStyle/>
          <a:p>
            <a:pPr rtl="0">
              <a:lnSpc>
                <a:spcPts val="4000"/>
              </a:lnSpc>
            </a:pPr>
            <a:r>
              <a:rPr lang="pl-PL" sz="5000" dirty="0"/>
              <a:t>Przyjazne Kielce</a:t>
            </a:r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299" y="4624645"/>
            <a:ext cx="4356101" cy="690752"/>
          </a:xfrm>
        </p:spPr>
        <p:txBody>
          <a:bodyPr rtlCol="0"/>
          <a:lstStyle/>
          <a:p>
            <a:pPr rtl="0"/>
            <a:r>
              <a:rPr lang="pl-PL" dirty="0"/>
              <a:t>Projekt aplikacji webowej i mobilnej dla osób starszych i niepełnosprawnych</a:t>
            </a:r>
          </a:p>
        </p:txBody>
      </p:sp>
      <p:sp>
        <p:nvSpPr>
          <p:cNvPr id="20" name="Trójkąt równoramienny 19" descr="Cień slajdu dla pola tytułu">
            <a:extLst>
              <a:ext uri="{FF2B5EF4-FFF2-40B4-BE49-F238E27FC236}">
                <a16:creationId xmlns:a16="http://schemas.microsoft.com/office/drawing/2014/main" id="{545D50A1-D634-4325-B06C-5450FDF7B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1000837" y="562927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— symbol zastępczy 7" descr="Obraz slajdu podziału">
            <a:extLst>
              <a:ext uri="{FF2B5EF4-FFF2-40B4-BE49-F238E27FC236}">
                <a16:creationId xmlns:a16="http://schemas.microsoft.com/office/drawing/2014/main" id="{177FEC3E-B2FE-9045-8D49-89B1E3D20C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4" name="Pole tekstowe 23" descr="Akcent dla pola tytułu">
            <a:extLst>
              <a:ext uri="{FF2B5EF4-FFF2-40B4-BE49-F238E27FC236}">
                <a16:creationId xmlns:a16="http://schemas.microsoft.com/office/drawing/2014/main" id="{993B1474-02E3-4509-B5C5-84427653B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1387102" y="2928857"/>
            <a:ext cx="804898" cy="3140150"/>
          </a:xfrm>
          <a:custGeom>
            <a:avLst/>
            <a:gdLst>
              <a:gd name="connsiteX0" fmla="*/ 99480 w 804898"/>
              <a:gd name="connsiteY0" fmla="*/ 0 h 3140150"/>
              <a:gd name="connsiteX1" fmla="*/ 804898 w 804898"/>
              <a:gd name="connsiteY1" fmla="*/ 0 h 3140150"/>
              <a:gd name="connsiteX2" fmla="*/ 804898 w 804898"/>
              <a:gd name="connsiteY2" fmla="*/ 357262 h 3140150"/>
              <a:gd name="connsiteX3" fmla="*/ 804898 w 804898"/>
              <a:gd name="connsiteY3" fmla="*/ 2782888 h 3140150"/>
              <a:gd name="connsiteX4" fmla="*/ 804898 w 804898"/>
              <a:gd name="connsiteY4" fmla="*/ 3140150 h 3140150"/>
              <a:gd name="connsiteX5" fmla="*/ 99480 w 804898"/>
              <a:gd name="connsiteY5" fmla="*/ 3140150 h 3140150"/>
              <a:gd name="connsiteX6" fmla="*/ 0 w 804898"/>
              <a:gd name="connsiteY6" fmla="*/ 3013250 h 3140150"/>
              <a:gd name="connsiteX7" fmla="*/ 0 w 804898"/>
              <a:gd name="connsiteY7" fmla="*/ 2655988 h 3140150"/>
              <a:gd name="connsiteX8" fmla="*/ 0 w 804898"/>
              <a:gd name="connsiteY8" fmla="*/ 484162 h 3140150"/>
              <a:gd name="connsiteX9" fmla="*/ 0 w 804898"/>
              <a:gd name="connsiteY9" fmla="*/ 126900 h 3140150"/>
              <a:gd name="connsiteX10" fmla="*/ 99480 w 804898"/>
              <a:gd name="connsiteY10" fmla="*/ 0 h 314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04898" h="3140150">
                <a:moveTo>
                  <a:pt x="99480" y="0"/>
                </a:moveTo>
                <a:lnTo>
                  <a:pt x="804898" y="0"/>
                </a:lnTo>
                <a:lnTo>
                  <a:pt x="804898" y="357262"/>
                </a:lnTo>
                <a:lnTo>
                  <a:pt x="804898" y="2782888"/>
                </a:lnTo>
                <a:lnTo>
                  <a:pt x="804898" y="3140150"/>
                </a:lnTo>
                <a:lnTo>
                  <a:pt x="99480" y="3140150"/>
                </a:lnTo>
                <a:cubicBezTo>
                  <a:pt x="44539" y="3140150"/>
                  <a:pt x="0" y="3083334"/>
                  <a:pt x="0" y="3013250"/>
                </a:cubicBezTo>
                <a:lnTo>
                  <a:pt x="0" y="2655988"/>
                </a:lnTo>
                <a:lnTo>
                  <a:pt x="0" y="484162"/>
                </a:lnTo>
                <a:lnTo>
                  <a:pt x="0" y="126900"/>
                </a:lnTo>
                <a:cubicBezTo>
                  <a:pt x="0" y="56816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pl-PL" dirty="0"/>
          </a:p>
        </p:txBody>
      </p:sp>
      <p:sp>
        <p:nvSpPr>
          <p:cNvPr id="18" name="Trójkąt równoramienny 17" descr="Cień dla pola tytułu">
            <a:extLst>
              <a:ext uri="{FF2B5EF4-FFF2-40B4-BE49-F238E27FC236}">
                <a16:creationId xmlns:a16="http://schemas.microsoft.com/office/drawing/2014/main" id="{FAB4748B-F532-4C70-827A-5FEA8C084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91864" y="5548307"/>
            <a:ext cx="450092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93" y="2408157"/>
            <a:ext cx="4459766" cy="3146839"/>
          </a:xfrm>
        </p:spPr>
        <p:txBody>
          <a:bodyPr rtlCol="0"/>
          <a:lstStyle/>
          <a:p>
            <a:pPr rtl="0">
              <a:lnSpc>
                <a:spcPts val="4000"/>
              </a:lnSpc>
            </a:pPr>
            <a:r>
              <a:rPr lang="pl-PL" sz="5000" dirty="0"/>
              <a:t>Aplikacja</a:t>
            </a:r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l-PL" dirty="0"/>
              <a:t>Działanie aplikacji klienckiej oraz panelu administracyjnego</a:t>
            </a:r>
          </a:p>
        </p:txBody>
      </p:sp>
      <p:sp>
        <p:nvSpPr>
          <p:cNvPr id="15" name="Dowolny kształt 5" descr="Blok z akcentem">
            <a:extLst>
              <a:ext uri="{FF2B5EF4-FFF2-40B4-BE49-F238E27FC236}">
                <a16:creationId xmlns:a16="http://schemas.microsoft.com/office/drawing/2014/main" id="{7746F873-A4ED-4E4C-BB89-CA0FBB9E9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56656" y="5118766"/>
            <a:ext cx="751030" cy="65906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16" name="Dowolny kształt 5" descr="Pusty blok z akcentem">
            <a:extLst>
              <a:ext uri="{FF2B5EF4-FFF2-40B4-BE49-F238E27FC236}">
                <a16:creationId xmlns:a16="http://schemas.microsoft.com/office/drawing/2014/main" id="{E0D7A780-33BC-4E68-9763-AB62376D5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1779027" y="1160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10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57100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Aplikacja kliencka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pl-PL" dirty="0"/>
              <a:t>Prezentacja działania aplikacji klienckiej</a:t>
            </a:r>
          </a:p>
        </p:txBody>
      </p:sp>
      <p:pic>
        <p:nvPicPr>
          <p:cNvPr id="4" name="bandicam 2019-11-17 09-52-52-185">
            <a:hlinkClick r:id="" action="ppaction://media"/>
            <a:extLst>
              <a:ext uri="{FF2B5EF4-FFF2-40B4-BE49-F238E27FC236}">
                <a16:creationId xmlns:a16="http://schemas.microsoft.com/office/drawing/2014/main" id="{23E69ECF-0606-48C2-A49D-1ABDB302D6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4850" y="1511300"/>
            <a:ext cx="10780713" cy="4679950"/>
          </a:xfrm>
        </p:spPr>
      </p:pic>
      <p:sp>
        <p:nvSpPr>
          <p:cNvPr id="8" name="Numer slajdu — symbol zastępczy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11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Panel administracyjny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pl-PL" dirty="0"/>
              <a:t>Prezentacja działania panelu administracyjnego.</a:t>
            </a:r>
          </a:p>
        </p:txBody>
      </p:sp>
      <p:pic>
        <p:nvPicPr>
          <p:cNvPr id="4" name="2019-11-17 at 09-50-50">
            <a:hlinkClick r:id="" action="ppaction://media"/>
            <a:extLst>
              <a:ext uri="{FF2B5EF4-FFF2-40B4-BE49-F238E27FC236}">
                <a16:creationId xmlns:a16="http://schemas.microsoft.com/office/drawing/2014/main" id="{0F28F725-D325-4168-8F04-A0F03DA59F6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8475" y="1511300"/>
            <a:ext cx="8655050" cy="4679950"/>
          </a:xfrm>
        </p:spPr>
      </p:pic>
      <p:sp>
        <p:nvSpPr>
          <p:cNvPr id="8" name="Numer slajdu — symbol zastępczy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12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7822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— symbol zastępczy 12" descr="Obraz — symbol zastępczy">
            <a:extLst>
              <a:ext uri="{FF2B5EF4-FFF2-40B4-BE49-F238E27FC236}">
                <a16:creationId xmlns:a16="http://schemas.microsoft.com/office/drawing/2014/main" id="{588C9C3E-7C4B-EA46-9848-A17249AC33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Dowolny kształt 5" descr="Pusty akcent">
            <a:extLst>
              <a:ext uri="{FF2B5EF4-FFF2-40B4-BE49-F238E27FC236}">
                <a16:creationId xmlns:a16="http://schemas.microsoft.com/office/drawing/2014/main" id="{10117390-DCFE-4FAE-B3FD-DAECFE779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8713227" y="2049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31" name="Pole tekstowe 30" descr="Akcent flagi dla tytułu">
            <a:extLst>
              <a:ext uri="{FF2B5EF4-FFF2-40B4-BE49-F238E27FC236}">
                <a16:creationId xmlns:a16="http://schemas.microsoft.com/office/drawing/2014/main" id="{8FC2E368-898A-440B-A15C-4C5FB13C5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1897242" y="2364840"/>
            <a:ext cx="2494930" cy="3139768"/>
          </a:xfrm>
          <a:custGeom>
            <a:avLst/>
            <a:gdLst>
              <a:gd name="connsiteX0" fmla="*/ 2000924 w 2494930"/>
              <a:gd name="connsiteY0" fmla="*/ 1087415 h 3139768"/>
              <a:gd name="connsiteX1" fmla="*/ 2072963 w 2494930"/>
              <a:gd name="connsiteY1" fmla="*/ 1129282 h 3139768"/>
              <a:gd name="connsiteX2" fmla="*/ 2304085 w 2494930"/>
              <a:gd name="connsiteY2" fmla="*/ 1529014 h 3139768"/>
              <a:gd name="connsiteX3" fmla="*/ 2304085 w 2494930"/>
              <a:gd name="connsiteY3" fmla="*/ 1610754 h 3139768"/>
              <a:gd name="connsiteX4" fmla="*/ 2072963 w 2494930"/>
              <a:gd name="connsiteY4" fmla="*/ 2010486 h 3139768"/>
              <a:gd name="connsiteX5" fmla="*/ 2000924 w 2494930"/>
              <a:gd name="connsiteY5" fmla="*/ 2052353 h 3139768"/>
              <a:gd name="connsiteX6" fmla="*/ 1537679 w 2494930"/>
              <a:gd name="connsiteY6" fmla="*/ 2052353 h 3139768"/>
              <a:gd name="connsiteX7" fmla="*/ 1466641 w 2494930"/>
              <a:gd name="connsiteY7" fmla="*/ 2010486 h 3139768"/>
              <a:gd name="connsiteX8" fmla="*/ 1234518 w 2494930"/>
              <a:gd name="connsiteY8" fmla="*/ 1610754 h 3139768"/>
              <a:gd name="connsiteX9" fmla="*/ 1234518 w 2494930"/>
              <a:gd name="connsiteY9" fmla="*/ 1529014 h 3139768"/>
              <a:gd name="connsiteX10" fmla="*/ 1466641 w 2494930"/>
              <a:gd name="connsiteY10" fmla="*/ 1129282 h 3139768"/>
              <a:gd name="connsiteX11" fmla="*/ 1537679 w 2494930"/>
              <a:gd name="connsiteY11" fmla="*/ 1087415 h 3139768"/>
              <a:gd name="connsiteX12" fmla="*/ 2000924 w 2494930"/>
              <a:gd name="connsiteY12" fmla="*/ 1087415 h 3139768"/>
              <a:gd name="connsiteX13" fmla="*/ 1516872 w 2494930"/>
              <a:gd name="connsiteY13" fmla="*/ 0 h 3139768"/>
              <a:gd name="connsiteX14" fmla="*/ 1481849 w 2494930"/>
              <a:gd name="connsiteY14" fmla="*/ 0 h 3139768"/>
              <a:gd name="connsiteX15" fmla="*/ 1237282 w 2494930"/>
              <a:gd name="connsiteY15" fmla="*/ 0 h 3139768"/>
              <a:gd name="connsiteX16" fmla="*/ 99481 w 2494930"/>
              <a:gd name="connsiteY16" fmla="*/ 0 h 3139768"/>
              <a:gd name="connsiteX17" fmla="*/ 0 w 2494930"/>
              <a:gd name="connsiteY17" fmla="*/ 100333 h 3139768"/>
              <a:gd name="connsiteX18" fmla="*/ 0 w 2494930"/>
              <a:gd name="connsiteY18" fmla="*/ 1039826 h 3139768"/>
              <a:gd name="connsiteX19" fmla="*/ 0 w 2494930"/>
              <a:gd name="connsiteY19" fmla="*/ 2099942 h 3139768"/>
              <a:gd name="connsiteX20" fmla="*/ 0 w 2494930"/>
              <a:gd name="connsiteY20" fmla="*/ 3039435 h 3139768"/>
              <a:gd name="connsiteX21" fmla="*/ 99481 w 2494930"/>
              <a:gd name="connsiteY21" fmla="*/ 3139768 h 3139768"/>
              <a:gd name="connsiteX22" fmla="*/ 1237282 w 2494930"/>
              <a:gd name="connsiteY22" fmla="*/ 3139768 h 3139768"/>
              <a:gd name="connsiteX23" fmla="*/ 1481849 w 2494930"/>
              <a:gd name="connsiteY23" fmla="*/ 3139768 h 3139768"/>
              <a:gd name="connsiteX24" fmla="*/ 1556045 w 2494930"/>
              <a:gd name="connsiteY24" fmla="*/ 3139768 h 3139768"/>
              <a:gd name="connsiteX25" fmla="*/ 1600213 w 2494930"/>
              <a:gd name="connsiteY25" fmla="*/ 3121251 h 3139768"/>
              <a:gd name="connsiteX26" fmla="*/ 1699900 w 2494930"/>
              <a:gd name="connsiteY26" fmla="*/ 3020706 h 3139768"/>
              <a:gd name="connsiteX27" fmla="*/ 2458009 w 2494930"/>
              <a:gd name="connsiteY27" fmla="*/ 1709539 h 3139768"/>
              <a:gd name="connsiteX28" fmla="*/ 2458009 w 2494930"/>
              <a:gd name="connsiteY28" fmla="*/ 1441420 h 3139768"/>
              <a:gd name="connsiteX29" fmla="*/ 1699900 w 2494930"/>
              <a:gd name="connsiteY29" fmla="*/ 130253 h 3139768"/>
              <a:gd name="connsiteX30" fmla="*/ 1535140 w 2494930"/>
              <a:gd name="connsiteY30" fmla="*/ 2427 h 313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pl-PL" dirty="0"/>
          </a:p>
        </p:txBody>
      </p:sp>
      <p:sp>
        <p:nvSpPr>
          <p:cNvPr id="21" name="Trójkąt równoramienny 20" descr="Akcent cienia dla tytułu">
            <a:extLst>
              <a:ext uri="{FF2B5EF4-FFF2-40B4-BE49-F238E27FC236}">
                <a16:creationId xmlns:a16="http://schemas.microsoft.com/office/drawing/2014/main" id="{59A98ED3-718C-409B-BC1D-07842F9F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3915924" y="496252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6117" y="1816509"/>
            <a:ext cx="4459766" cy="3146839"/>
          </a:xfrm>
        </p:spPr>
        <p:txBody>
          <a:bodyPr rtlCol="0"/>
          <a:lstStyle/>
          <a:p>
            <a:pPr rtl="0">
              <a:lnSpc>
                <a:spcPts val="4000"/>
              </a:lnSpc>
            </a:pPr>
            <a:r>
              <a:rPr lang="pl-PL" sz="5000" dirty="0"/>
              <a:t>Dalsze plany</a:t>
            </a:r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</p:spPr>
        <p:txBody>
          <a:bodyPr rtlCol="0"/>
          <a:lstStyle/>
          <a:p>
            <a:pPr rtl="0"/>
            <a:r>
              <a:rPr lang="pl-PL" dirty="0"/>
              <a:t>Plany i możliwe kierunki rozwoju aplikacji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7656" y="6277243"/>
            <a:ext cx="464344" cy="400188"/>
          </a:xfrm>
        </p:spPr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13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63290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Plany rozwojowe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C72A781B-D027-4DE1-A98A-945672251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656" y="1089375"/>
            <a:ext cx="11328000" cy="4679250"/>
          </a:xfrm>
        </p:spPr>
        <p:txBody>
          <a:bodyPr/>
          <a:lstStyle/>
          <a:p>
            <a:r>
              <a:rPr lang="pl-PL" dirty="0"/>
              <a:t>Sugerowanie nadchodzących wydarzeń na podstawie schorzeń lub niepełnosprawności</a:t>
            </a:r>
          </a:p>
          <a:p>
            <a:r>
              <a:rPr lang="pl-PL" dirty="0"/>
              <a:t>Zgłaszanie propozycji zmian w infrastrukturze miasta</a:t>
            </a:r>
          </a:p>
          <a:p>
            <a:r>
              <a:rPr lang="pl-PL" dirty="0"/>
              <a:t>Czat w czasie rzeczywistym pomiędzy użytkownikami aplikacji</a:t>
            </a:r>
          </a:p>
          <a:p>
            <a:r>
              <a:rPr lang="pl-PL" dirty="0"/>
              <a:t>Synteza i rozpoznawanie głosu</a:t>
            </a:r>
          </a:p>
          <a:p>
            <a:r>
              <a:rPr lang="pl-PL" dirty="0"/>
              <a:t>Rozszerzenie aplikacji o nowe rodzaju budynków i miejsc użyteczności publicznej</a:t>
            </a:r>
          </a:p>
          <a:p>
            <a:endParaRPr lang="pl-PL" dirty="0"/>
          </a:p>
          <a:p>
            <a:endParaRPr lang="pl-PL" dirty="0"/>
          </a:p>
          <a:p>
            <a:endParaRPr lang="pl-PL" dirty="0"/>
          </a:p>
        </p:txBody>
      </p:sp>
      <p:sp>
        <p:nvSpPr>
          <p:cNvPr id="8" name="Numer slajdu — symbol zastępczy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14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06933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Nasze zobowiązanie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pl-PL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29" name="Zawartość — symbol zastępczy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5472000" cy="3600000"/>
          </a:xfrm>
        </p:spPr>
        <p:txBody>
          <a:bodyPr rtlCol="0"/>
          <a:lstStyle/>
          <a:p>
            <a:pPr marL="0" indent="0" rtl="0">
              <a:buNone/>
            </a:pPr>
            <a:r>
              <a:rPr lang="pl-PL" sz="2800" dirty="0"/>
              <a:t>Lorem ipsum dolor sit amet, consectetur adipiscing elit. </a:t>
            </a:r>
          </a:p>
          <a:p>
            <a:pPr rtl="0"/>
            <a:r>
              <a:rPr lang="pl-PL" dirty="0"/>
              <a:t>Ut fermentum a magna ut eleifend. Integer convallis suscipit ante eu varius. </a:t>
            </a:r>
          </a:p>
          <a:p>
            <a:pPr rtl="0"/>
            <a:r>
              <a:rPr lang="pl-PL" dirty="0"/>
              <a:t>Morbi a purus dolor. Suspendisse sit amet ipsum finibus justo viverra blandit. </a:t>
            </a:r>
          </a:p>
          <a:p>
            <a:pPr rtl="0"/>
            <a:r>
              <a:rPr lang="pl-PL" dirty="0"/>
              <a:t>Ut congue quis tortor eget sodales. </a:t>
            </a:r>
          </a:p>
        </p:txBody>
      </p:sp>
      <p:pic>
        <p:nvPicPr>
          <p:cNvPr id="8" name="Obraz — symbol zastępczy 7" descr="Obraz slajdu">
            <a:extLst>
              <a:ext uri="{FF2B5EF4-FFF2-40B4-BE49-F238E27FC236}">
                <a16:creationId xmlns:a16="http://schemas.microsoft.com/office/drawing/2014/main" id="{C6CDA85C-88C0-6444-B1E8-D661956A20E8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6" name="Dowolny kształt 5" descr="Pusty blok z akcentem">
            <a:extLst>
              <a:ext uri="{FF2B5EF4-FFF2-40B4-BE49-F238E27FC236}">
                <a16:creationId xmlns:a16="http://schemas.microsoft.com/office/drawing/2014/main" id="{3EEE5409-3F6C-485D-B4C2-5247917F1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5363366" y="497489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67" name="Dowolny kształt 5" descr="Pełny blok z akcentem">
            <a:extLst>
              <a:ext uri="{FF2B5EF4-FFF2-40B4-BE49-F238E27FC236}">
                <a16:creationId xmlns:a16="http://schemas.microsoft.com/office/drawing/2014/main" id="{0D74D4D5-6A4C-4248-8A92-B8CA1C918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650080" y="4752199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15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Nasz produkt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pl-PL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29" name="Zawartość — symbol zastępczy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5472000" cy="3600000"/>
          </a:xfrm>
        </p:spPr>
        <p:txBody>
          <a:bodyPr rtlCol="0"/>
          <a:lstStyle/>
          <a:p>
            <a:pPr marL="0" indent="0" rtl="0">
              <a:buNone/>
            </a:pPr>
            <a:r>
              <a:rPr lang="pl-PL" sz="2800" dirty="0"/>
              <a:t>Lorem ipsum dolor sit amet, consectetur adipiscing elit. </a:t>
            </a:r>
          </a:p>
          <a:p>
            <a:pPr rtl="0"/>
            <a:r>
              <a:rPr lang="pl-PL" dirty="0"/>
              <a:t>Ut fermentum a magna ut eleifend. Integer convallis suscipit ante eu varius. </a:t>
            </a:r>
          </a:p>
          <a:p>
            <a:pPr rtl="0"/>
            <a:r>
              <a:rPr lang="pl-PL" dirty="0"/>
              <a:t>Morbi a purus dolor. Suspendisse sit amet ipsum finibus justo viverra blandit. </a:t>
            </a:r>
          </a:p>
          <a:p>
            <a:pPr rtl="0"/>
            <a:r>
              <a:rPr lang="pl-PL" dirty="0"/>
              <a:t>Ut congue quis tortor eget sodales. </a:t>
            </a:r>
          </a:p>
        </p:txBody>
      </p:sp>
      <p:pic>
        <p:nvPicPr>
          <p:cNvPr id="14" name="Obraz — symbol zastępczy 13" descr="Obraz zastępczy z lewej">
            <a:extLst>
              <a:ext uri="{FF2B5EF4-FFF2-40B4-BE49-F238E27FC236}">
                <a16:creationId xmlns:a16="http://schemas.microsoft.com/office/drawing/2014/main" id="{FEA01CFE-4F0B-CC44-BFE2-2E561B199D1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9" name="Obraz — symbol zastępczy 18" descr="Obraz zastępczy na dole">
            <a:extLst>
              <a:ext uri="{FF2B5EF4-FFF2-40B4-BE49-F238E27FC236}">
                <a16:creationId xmlns:a16="http://schemas.microsoft.com/office/drawing/2014/main" id="{0E34C8FB-E520-F145-92A4-42863771C42F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7" name="Obraz — symbol zastępczy 16" descr="Obraz zastępczy u góry">
            <a:extLst>
              <a:ext uri="{FF2B5EF4-FFF2-40B4-BE49-F238E27FC236}">
                <a16:creationId xmlns:a16="http://schemas.microsoft.com/office/drawing/2014/main" id="{893F9275-F9D8-C846-B8BE-3571B6BA9792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16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44574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Opcje wykresu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pl-PL" dirty="0"/>
              <a:t>Lorem ipsum dolor sit amet, consectetur adipiscing elit. </a:t>
            </a:r>
          </a:p>
        </p:txBody>
      </p:sp>
      <p:graphicFrame>
        <p:nvGraphicFramePr>
          <p:cNvPr id="4" name="Wykres 3" title="Wykres zastępczy przychodu brutto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5474059"/>
              </p:ext>
            </p:extLst>
          </p:nvPr>
        </p:nvGraphicFramePr>
        <p:xfrm>
          <a:off x="4318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Wykres 6" title="Wykres zastępczy przychodu brutto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5125820"/>
              </p:ext>
            </p:extLst>
          </p:nvPr>
        </p:nvGraphicFramePr>
        <p:xfrm>
          <a:off x="44069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Wykres 7" title="Wykres zastępczy przychodu brutto">
            <a:extLst>
              <a:ext uri="{FF2B5EF4-FFF2-40B4-BE49-F238E27FC236}">
                <a16:creationId xmlns:a16="http://schemas.microsoft.com/office/drawing/2014/main" id="{A8D5CDFF-2AF9-4CDE-BF8D-15F294BD50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87125598"/>
              </p:ext>
            </p:extLst>
          </p:nvPr>
        </p:nvGraphicFramePr>
        <p:xfrm>
          <a:off x="83820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17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Tabela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pl-PL" dirty="0"/>
              <a:t>Lorem ipsum dolor sit amet, consectetur adipiscing elit. 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1834559"/>
              </p:ext>
            </p:extLst>
          </p:nvPr>
        </p:nvGraphicFramePr>
        <p:xfrm>
          <a:off x="431801" y="1614845"/>
          <a:ext cx="11328401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 rtl="0"/>
                      <a:endParaRPr lang="pl-PL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Dostawcy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Użytkownicy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Konsultanci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Reklamodawcy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Przychód brutto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Przychód firmy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pl-PL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20RR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 zł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 zł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pl-PL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20RR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6 750 zł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1 013 zł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pl-PL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20RR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33 750 zł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5 063 zł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pl-PL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20RR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135 000 zł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20 250 zł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 rtl="0"/>
                      <a:r>
                        <a:rPr lang="pl-PL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20RR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270 000 zł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l-PL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40 500 zł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18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— symbol zastępczy 4">
            <a:extLst>
              <a:ext uri="{FF2B5EF4-FFF2-40B4-BE49-F238E27FC236}">
                <a16:creationId xmlns:a16="http://schemas.microsoft.com/office/drawing/2014/main" id="{FB15BC12-29C3-3D4B-805A-8A860D70CA6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-606490" y="-797520"/>
            <a:ext cx="12334146" cy="8219552"/>
          </a:xfrm>
        </p:spPr>
      </p:pic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19</a:t>
            </a:fld>
            <a:endParaRPr lang="pl-PL" dirty="0"/>
          </a:p>
        </p:txBody>
      </p:sp>
      <p:sp>
        <p:nvSpPr>
          <p:cNvPr id="16" name="Pole tekstowe 15" descr="Projekt akcentu dla bloku podpisu">
            <a:extLst>
              <a:ext uri="{FF2B5EF4-FFF2-40B4-BE49-F238E27FC236}">
                <a16:creationId xmlns:a16="http://schemas.microsoft.com/office/drawing/2014/main" id="{03888866-542D-43D4-BFE1-045D3635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-1" y="4813138"/>
            <a:ext cx="691517" cy="1026777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pl-PL" dirty="0"/>
          </a:p>
        </p:txBody>
      </p:sp>
      <p:sp>
        <p:nvSpPr>
          <p:cNvPr id="17" name="Trójkąt równoramienny 16" descr="Akcent cienia dla tytułu">
            <a:extLst>
              <a:ext uri="{FF2B5EF4-FFF2-40B4-BE49-F238E27FC236}">
                <a16:creationId xmlns:a16="http://schemas.microsoft.com/office/drawing/2014/main" id="{667AA2A8-C66E-4F4C-A6E7-E7ABCE7E9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463958" y="5610101"/>
            <a:ext cx="225306" cy="201048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12" name="Tytuł 11">
            <a:extLst>
              <a:ext uri="{FF2B5EF4-FFF2-40B4-BE49-F238E27FC236}">
                <a16:creationId xmlns:a16="http://schemas.microsoft.com/office/drawing/2014/main" id="{D8744987-7958-44D9-AE6F-009CA4C08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686" y="5066452"/>
            <a:ext cx="5675313" cy="539345"/>
          </a:xfrm>
        </p:spPr>
        <p:txBody>
          <a:bodyPr rtlCol="0"/>
          <a:lstStyle/>
          <a:p>
            <a:pPr rtl="0"/>
            <a:r>
              <a:rPr lang="pl-PL" dirty="0"/>
              <a:t>Prawdziwa siła tkwi w społeczeństwie</a:t>
            </a:r>
          </a:p>
        </p:txBody>
      </p:sp>
      <p:sp>
        <p:nvSpPr>
          <p:cNvPr id="19" name="Trójkąt równoramienny 18" descr="Akcent cienia Do dla tytułu">
            <a:extLst>
              <a:ext uri="{FF2B5EF4-FFF2-40B4-BE49-F238E27FC236}">
                <a16:creationId xmlns:a16="http://schemas.microsoft.com/office/drawing/2014/main" id="{ABF5B12D-6F10-4377-9094-B3E79ECB1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 flipV="1">
            <a:off x="463958" y="4860371"/>
            <a:ext cx="225306" cy="201048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Kim jesteśmy?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1" y="1007999"/>
            <a:ext cx="5472000" cy="732023"/>
          </a:xfrm>
        </p:spPr>
        <p:txBody>
          <a:bodyPr rtlCol="0"/>
          <a:lstStyle/>
          <a:p>
            <a:pPr rtl="0"/>
            <a:r>
              <a:rPr lang="pl-PL" dirty="0"/>
              <a:t>Absolwenci Politechniki Świętokrzyskiej, pasjonaci nowych technologii, programiści, Kielczanie.</a:t>
            </a:r>
          </a:p>
        </p:txBody>
      </p:sp>
      <p:sp>
        <p:nvSpPr>
          <p:cNvPr id="4" name="Zawartość — symbol zastępczy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5472000" cy="3600000"/>
          </a:xfrm>
        </p:spPr>
        <p:txBody>
          <a:bodyPr rtlCol="0"/>
          <a:lstStyle/>
          <a:p>
            <a:pPr marL="0" indent="0" rtl="0">
              <a:buNone/>
            </a:pPr>
            <a:r>
              <a:rPr lang="pl-PL" sz="2800" dirty="0"/>
              <a:t>Praca została podzielona </a:t>
            </a:r>
          </a:p>
          <a:p>
            <a:pPr rtl="0"/>
            <a:r>
              <a:rPr lang="pl-PL" dirty="0"/>
              <a:t>Paweł Kozubek- aplikacja webowa w technologii PWA</a:t>
            </a:r>
          </a:p>
          <a:p>
            <a:pPr rtl="0"/>
            <a:r>
              <a:rPr lang="pl-PL" dirty="0"/>
              <a:t>Grzegorz Bernat – panel administracyjny systemu</a:t>
            </a:r>
          </a:p>
          <a:p>
            <a:pPr rtl="0"/>
            <a:r>
              <a:rPr lang="pl-PL" dirty="0"/>
              <a:t>Salem </a:t>
            </a:r>
            <a:r>
              <a:rPr lang="pl-PL" dirty="0" err="1"/>
              <a:t>Albarudy</a:t>
            </a:r>
            <a:r>
              <a:rPr lang="pl-PL" dirty="0"/>
              <a:t> – serwer aplikacji i analiza danych </a:t>
            </a:r>
          </a:p>
        </p:txBody>
      </p:sp>
      <p:pic>
        <p:nvPicPr>
          <p:cNvPr id="9" name="Obraz — symbol zastępczy 8">
            <a:extLst>
              <a:ext uri="{FF2B5EF4-FFF2-40B4-BE49-F238E27FC236}">
                <a16:creationId xmlns:a16="http://schemas.microsoft.com/office/drawing/2014/main" id="{52FD3342-E198-5348-9EE9-579E8FFF9D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6481149" y="2229328"/>
            <a:ext cx="4904790" cy="3244596"/>
          </a:xfrm>
        </p:spPr>
      </p:pic>
      <p:sp>
        <p:nvSpPr>
          <p:cNvPr id="15" name="Dowolny kształt 5" descr="Akcent pustego obrazu">
            <a:extLst>
              <a:ext uri="{FF2B5EF4-FFF2-40B4-BE49-F238E27FC236}">
                <a16:creationId xmlns:a16="http://schemas.microsoft.com/office/drawing/2014/main" id="{764DA446-807B-4C83-BB5A-59E3FABC9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16" name="Dowolny kształt 5" descr="Akcent pełnego obrazu">
            <a:extLst>
              <a:ext uri="{FF2B5EF4-FFF2-40B4-BE49-F238E27FC236}">
                <a16:creationId xmlns:a16="http://schemas.microsoft.com/office/drawing/2014/main" id="{F28CDBF8-0191-43F9-98FE-B98B08813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7309740" y="2071649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raz — symbol zastępczy 11" descr="Obraz zastępczy">
            <a:extLst>
              <a:ext uri="{FF2B5EF4-FFF2-40B4-BE49-F238E27FC236}">
                <a16:creationId xmlns:a16="http://schemas.microsoft.com/office/drawing/2014/main" id="{C4330FBA-FEA8-B941-8864-B3DEDDE804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8" name="Pole tekstowe 37" descr="Akcent dla bloku tytułu">
            <a:extLst>
              <a:ext uri="{FF2B5EF4-FFF2-40B4-BE49-F238E27FC236}">
                <a16:creationId xmlns:a16="http://schemas.microsoft.com/office/drawing/2014/main" id="{B231FB9C-F234-41D0-A4CE-8C29A5F2F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1354303" y="3842399"/>
            <a:ext cx="846997" cy="2200275"/>
          </a:xfrm>
          <a:custGeom>
            <a:avLst/>
            <a:gdLst>
              <a:gd name="connsiteX0" fmla="*/ 99480 w 846997"/>
              <a:gd name="connsiteY0" fmla="*/ 0 h 2200275"/>
              <a:gd name="connsiteX1" fmla="*/ 846997 w 846997"/>
              <a:gd name="connsiteY1" fmla="*/ 0 h 2200275"/>
              <a:gd name="connsiteX2" fmla="*/ 846997 w 846997"/>
              <a:gd name="connsiteY2" fmla="*/ 2200275 h 2200275"/>
              <a:gd name="connsiteX3" fmla="*/ 99480 w 846997"/>
              <a:gd name="connsiteY3" fmla="*/ 2200275 h 2200275"/>
              <a:gd name="connsiteX4" fmla="*/ 0 w 846997"/>
              <a:gd name="connsiteY4" fmla="*/ 2099942 h 2200275"/>
              <a:gd name="connsiteX5" fmla="*/ 0 w 846997"/>
              <a:gd name="connsiteY5" fmla="*/ 100333 h 2200275"/>
              <a:gd name="connsiteX6" fmla="*/ 99480 w 846997"/>
              <a:gd name="connsiteY6" fmla="*/ 0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6997" h="2200275">
                <a:moveTo>
                  <a:pt x="99480" y="0"/>
                </a:moveTo>
                <a:lnTo>
                  <a:pt x="846997" y="0"/>
                </a:lnTo>
                <a:lnTo>
                  <a:pt x="846997" y="2200275"/>
                </a:lnTo>
                <a:lnTo>
                  <a:pt x="99480" y="2200275"/>
                </a:lnTo>
                <a:cubicBezTo>
                  <a:pt x="44539" y="2200275"/>
                  <a:pt x="0" y="2155354"/>
                  <a:pt x="0" y="2099942"/>
                </a:cubicBezTo>
                <a:lnTo>
                  <a:pt x="0" y="100333"/>
                </a:lnTo>
                <a:cubicBezTo>
                  <a:pt x="0" y="44921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pl-PL" dirty="0"/>
          </a:p>
        </p:txBody>
      </p:sp>
      <p:sp>
        <p:nvSpPr>
          <p:cNvPr id="35" name="Trójkąt równoramienny 34" descr="Cień dla bloku tytułu">
            <a:extLst>
              <a:ext uri="{FF2B5EF4-FFF2-40B4-BE49-F238E27FC236}">
                <a16:creationId xmlns:a16="http://schemas.microsoft.com/office/drawing/2014/main" id="{FE193317-B8BD-46CA-B0A6-8A7511B08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59065" y="5556894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32" name="Dowolny kształt 5" descr="Pełny blok z akcentem">
            <a:extLst>
              <a:ext uri="{FF2B5EF4-FFF2-40B4-BE49-F238E27FC236}">
                <a16:creationId xmlns:a16="http://schemas.microsoft.com/office/drawing/2014/main" id="{85E0D4E1-E389-4671-B0E7-165A10A05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257349" y="2355010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33" name="Dowolny kształt 5" descr="Pusty blok z akcentem">
            <a:extLst>
              <a:ext uri="{FF2B5EF4-FFF2-40B4-BE49-F238E27FC236}">
                <a16:creationId xmlns:a16="http://schemas.microsoft.com/office/drawing/2014/main" id="{8186FEAF-6E1E-4258-94C3-5C589D4B5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20" name="Tytuł 19">
            <a:extLst>
              <a:ext uri="{FF2B5EF4-FFF2-40B4-BE49-F238E27FC236}">
                <a16:creationId xmlns:a16="http://schemas.microsoft.com/office/drawing/2014/main" id="{7C11A64B-7EA5-442C-8405-73273A533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l-PL" dirty="0"/>
              <a:t>Dziękujemy!</a:t>
            </a:r>
          </a:p>
        </p:txBody>
      </p:sp>
      <p:pic>
        <p:nvPicPr>
          <p:cNvPr id="8" name="Grafika 7" descr="Użytkownik" title="Ikona — imię i nazwisko osoby prowadzącej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8512" y="3859066"/>
            <a:ext cx="218900" cy="218900"/>
          </a:xfrm>
          <a:prstGeom prst="rect">
            <a:avLst/>
          </a:prstGeom>
        </p:spPr>
      </p:pic>
      <p:sp>
        <p:nvSpPr>
          <p:cNvPr id="4" name="Tekst — symbol zastępczy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pl-PL" sz="1800" dirty="0"/>
              <a:t>Grzegorz Bernat</a:t>
            </a:r>
          </a:p>
        </p:txBody>
      </p:sp>
      <p:pic>
        <p:nvPicPr>
          <p:cNvPr id="18" name="Grafika 17" descr="Użytkownik" title="Ikona — imię i nazwisko osoby prowadzącej">
            <a:extLst>
              <a:ext uri="{FF2B5EF4-FFF2-40B4-BE49-F238E27FC236}">
                <a16:creationId xmlns:a16="http://schemas.microsoft.com/office/drawing/2014/main" id="{739F5405-E0F8-48FB-9E8E-6DD1E4C2116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8512" y="4147066"/>
            <a:ext cx="218900" cy="218900"/>
          </a:xfrm>
          <a:prstGeom prst="rect">
            <a:avLst/>
          </a:prstGeom>
        </p:spPr>
      </p:pic>
      <p:sp>
        <p:nvSpPr>
          <p:cNvPr id="19" name="Tekst — symbol zastępczy 3">
            <a:extLst>
              <a:ext uri="{FF2B5EF4-FFF2-40B4-BE49-F238E27FC236}">
                <a16:creationId xmlns:a16="http://schemas.microsoft.com/office/drawing/2014/main" id="{DF0809FF-A406-49C9-A701-3060E02BD911}"/>
              </a:ext>
            </a:extLst>
          </p:cNvPr>
          <p:cNvSpPr txBox="1">
            <a:spLocks/>
          </p:cNvSpPr>
          <p:nvPr/>
        </p:nvSpPr>
        <p:spPr>
          <a:xfrm>
            <a:off x="8034849" y="4147066"/>
            <a:ext cx="3521514" cy="28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800" dirty="0"/>
              <a:t>Paweł Kozubek</a:t>
            </a:r>
          </a:p>
        </p:txBody>
      </p:sp>
      <p:pic>
        <p:nvPicPr>
          <p:cNvPr id="24" name="Grafika 23" descr="Użytkownik" title="Ikona — imię i nazwisko osoby prowadzącej">
            <a:extLst>
              <a:ext uri="{FF2B5EF4-FFF2-40B4-BE49-F238E27FC236}">
                <a16:creationId xmlns:a16="http://schemas.microsoft.com/office/drawing/2014/main" id="{AFB1089E-6BAE-4270-9EE8-19D256F896A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8512" y="4448146"/>
            <a:ext cx="218900" cy="218900"/>
          </a:xfrm>
          <a:prstGeom prst="rect">
            <a:avLst/>
          </a:prstGeom>
        </p:spPr>
      </p:pic>
      <p:sp>
        <p:nvSpPr>
          <p:cNvPr id="25" name="Tekst — symbol zastępczy 3">
            <a:extLst>
              <a:ext uri="{FF2B5EF4-FFF2-40B4-BE49-F238E27FC236}">
                <a16:creationId xmlns:a16="http://schemas.microsoft.com/office/drawing/2014/main" id="{5CB7099F-0F10-451B-820E-0B200175FC67}"/>
              </a:ext>
            </a:extLst>
          </p:cNvPr>
          <p:cNvSpPr txBox="1">
            <a:spLocks/>
          </p:cNvSpPr>
          <p:nvPr/>
        </p:nvSpPr>
        <p:spPr>
          <a:xfrm>
            <a:off x="8034849" y="4448146"/>
            <a:ext cx="3521514" cy="28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800" dirty="0"/>
              <a:t>Salem </a:t>
            </a:r>
            <a:r>
              <a:rPr lang="pl-PL" sz="1800" dirty="0" err="1"/>
              <a:t>Albarudy</a:t>
            </a:r>
            <a:endParaRPr lang="pl-PL" sz="1800" dirty="0"/>
          </a:p>
        </p:txBody>
      </p:sp>
      <p:sp>
        <p:nvSpPr>
          <p:cNvPr id="27" name="Tekst — symbol zastępczy 3">
            <a:extLst>
              <a:ext uri="{FF2B5EF4-FFF2-40B4-BE49-F238E27FC236}">
                <a16:creationId xmlns:a16="http://schemas.microsoft.com/office/drawing/2014/main" id="{2ED836E4-0F4E-4A56-BC8A-50C5E2C0FC8C}"/>
              </a:ext>
            </a:extLst>
          </p:cNvPr>
          <p:cNvSpPr txBox="1">
            <a:spLocks/>
          </p:cNvSpPr>
          <p:nvPr/>
        </p:nvSpPr>
        <p:spPr>
          <a:xfrm>
            <a:off x="8034849" y="4823021"/>
            <a:ext cx="3521514" cy="28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800" b="1" dirty="0"/>
              <a:t>Zespół GPS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— symbol zastępczy 12" descr="Obraz — symbol zastępczy">
            <a:extLst>
              <a:ext uri="{FF2B5EF4-FFF2-40B4-BE49-F238E27FC236}">
                <a16:creationId xmlns:a16="http://schemas.microsoft.com/office/drawing/2014/main" id="{588C9C3E-7C4B-EA46-9848-A17249AC33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Dowolny kształt 5" descr="Pusty akcent">
            <a:extLst>
              <a:ext uri="{FF2B5EF4-FFF2-40B4-BE49-F238E27FC236}">
                <a16:creationId xmlns:a16="http://schemas.microsoft.com/office/drawing/2014/main" id="{10117390-DCFE-4FAE-B3FD-DAECFE779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8713227" y="2049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31" name="Pole tekstowe 30" descr="Akcent flagi dla tytułu">
            <a:extLst>
              <a:ext uri="{FF2B5EF4-FFF2-40B4-BE49-F238E27FC236}">
                <a16:creationId xmlns:a16="http://schemas.microsoft.com/office/drawing/2014/main" id="{8FC2E368-898A-440B-A15C-4C5FB13C5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1897242" y="2364840"/>
            <a:ext cx="2494930" cy="3139768"/>
          </a:xfrm>
          <a:custGeom>
            <a:avLst/>
            <a:gdLst>
              <a:gd name="connsiteX0" fmla="*/ 2000924 w 2494930"/>
              <a:gd name="connsiteY0" fmla="*/ 1087415 h 3139768"/>
              <a:gd name="connsiteX1" fmla="*/ 2072963 w 2494930"/>
              <a:gd name="connsiteY1" fmla="*/ 1129282 h 3139768"/>
              <a:gd name="connsiteX2" fmla="*/ 2304085 w 2494930"/>
              <a:gd name="connsiteY2" fmla="*/ 1529014 h 3139768"/>
              <a:gd name="connsiteX3" fmla="*/ 2304085 w 2494930"/>
              <a:gd name="connsiteY3" fmla="*/ 1610754 h 3139768"/>
              <a:gd name="connsiteX4" fmla="*/ 2072963 w 2494930"/>
              <a:gd name="connsiteY4" fmla="*/ 2010486 h 3139768"/>
              <a:gd name="connsiteX5" fmla="*/ 2000924 w 2494930"/>
              <a:gd name="connsiteY5" fmla="*/ 2052353 h 3139768"/>
              <a:gd name="connsiteX6" fmla="*/ 1537679 w 2494930"/>
              <a:gd name="connsiteY6" fmla="*/ 2052353 h 3139768"/>
              <a:gd name="connsiteX7" fmla="*/ 1466641 w 2494930"/>
              <a:gd name="connsiteY7" fmla="*/ 2010486 h 3139768"/>
              <a:gd name="connsiteX8" fmla="*/ 1234518 w 2494930"/>
              <a:gd name="connsiteY8" fmla="*/ 1610754 h 3139768"/>
              <a:gd name="connsiteX9" fmla="*/ 1234518 w 2494930"/>
              <a:gd name="connsiteY9" fmla="*/ 1529014 h 3139768"/>
              <a:gd name="connsiteX10" fmla="*/ 1466641 w 2494930"/>
              <a:gd name="connsiteY10" fmla="*/ 1129282 h 3139768"/>
              <a:gd name="connsiteX11" fmla="*/ 1537679 w 2494930"/>
              <a:gd name="connsiteY11" fmla="*/ 1087415 h 3139768"/>
              <a:gd name="connsiteX12" fmla="*/ 2000924 w 2494930"/>
              <a:gd name="connsiteY12" fmla="*/ 1087415 h 3139768"/>
              <a:gd name="connsiteX13" fmla="*/ 1516872 w 2494930"/>
              <a:gd name="connsiteY13" fmla="*/ 0 h 3139768"/>
              <a:gd name="connsiteX14" fmla="*/ 1481849 w 2494930"/>
              <a:gd name="connsiteY14" fmla="*/ 0 h 3139768"/>
              <a:gd name="connsiteX15" fmla="*/ 1237282 w 2494930"/>
              <a:gd name="connsiteY15" fmla="*/ 0 h 3139768"/>
              <a:gd name="connsiteX16" fmla="*/ 99481 w 2494930"/>
              <a:gd name="connsiteY16" fmla="*/ 0 h 3139768"/>
              <a:gd name="connsiteX17" fmla="*/ 0 w 2494930"/>
              <a:gd name="connsiteY17" fmla="*/ 100333 h 3139768"/>
              <a:gd name="connsiteX18" fmla="*/ 0 w 2494930"/>
              <a:gd name="connsiteY18" fmla="*/ 1039826 h 3139768"/>
              <a:gd name="connsiteX19" fmla="*/ 0 w 2494930"/>
              <a:gd name="connsiteY19" fmla="*/ 2099942 h 3139768"/>
              <a:gd name="connsiteX20" fmla="*/ 0 w 2494930"/>
              <a:gd name="connsiteY20" fmla="*/ 3039435 h 3139768"/>
              <a:gd name="connsiteX21" fmla="*/ 99481 w 2494930"/>
              <a:gd name="connsiteY21" fmla="*/ 3139768 h 3139768"/>
              <a:gd name="connsiteX22" fmla="*/ 1237282 w 2494930"/>
              <a:gd name="connsiteY22" fmla="*/ 3139768 h 3139768"/>
              <a:gd name="connsiteX23" fmla="*/ 1481849 w 2494930"/>
              <a:gd name="connsiteY23" fmla="*/ 3139768 h 3139768"/>
              <a:gd name="connsiteX24" fmla="*/ 1556045 w 2494930"/>
              <a:gd name="connsiteY24" fmla="*/ 3139768 h 3139768"/>
              <a:gd name="connsiteX25" fmla="*/ 1600213 w 2494930"/>
              <a:gd name="connsiteY25" fmla="*/ 3121251 h 3139768"/>
              <a:gd name="connsiteX26" fmla="*/ 1699900 w 2494930"/>
              <a:gd name="connsiteY26" fmla="*/ 3020706 h 3139768"/>
              <a:gd name="connsiteX27" fmla="*/ 2458009 w 2494930"/>
              <a:gd name="connsiteY27" fmla="*/ 1709539 h 3139768"/>
              <a:gd name="connsiteX28" fmla="*/ 2458009 w 2494930"/>
              <a:gd name="connsiteY28" fmla="*/ 1441420 h 3139768"/>
              <a:gd name="connsiteX29" fmla="*/ 1699900 w 2494930"/>
              <a:gd name="connsiteY29" fmla="*/ 130253 h 3139768"/>
              <a:gd name="connsiteX30" fmla="*/ 1535140 w 2494930"/>
              <a:gd name="connsiteY30" fmla="*/ 2427 h 313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pl-PL" dirty="0"/>
          </a:p>
        </p:txBody>
      </p:sp>
      <p:sp>
        <p:nvSpPr>
          <p:cNvPr id="21" name="Trójkąt równoramienny 20" descr="Akcent cienia dla tytułu">
            <a:extLst>
              <a:ext uri="{FF2B5EF4-FFF2-40B4-BE49-F238E27FC236}">
                <a16:creationId xmlns:a16="http://schemas.microsoft.com/office/drawing/2014/main" id="{59A98ED3-718C-409B-BC1D-07842F9F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3915924" y="496252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6117" y="1816509"/>
            <a:ext cx="4459766" cy="3146839"/>
          </a:xfrm>
        </p:spPr>
        <p:txBody>
          <a:bodyPr rtlCol="0"/>
          <a:lstStyle/>
          <a:p>
            <a:pPr rtl="0">
              <a:lnSpc>
                <a:spcPts val="4000"/>
              </a:lnSpc>
            </a:pPr>
            <a:r>
              <a:rPr lang="pl-PL" sz="5000" dirty="0"/>
              <a:t>Cele aplikacji</a:t>
            </a:r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</p:spPr>
        <p:txBody>
          <a:bodyPr rtlCol="0"/>
          <a:lstStyle/>
          <a:p>
            <a:pPr rtl="0"/>
            <a:r>
              <a:rPr lang="pl-PL" dirty="0"/>
              <a:t>Cele, które przyświecały nam przy tworzeniu aplikacji.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7656" y="6277243"/>
            <a:ext cx="464344" cy="400188"/>
          </a:xfrm>
        </p:spPr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05367"/>
            <a:ext cx="5472000" cy="432000"/>
          </a:xfrm>
        </p:spPr>
        <p:txBody>
          <a:bodyPr rtlCol="0"/>
          <a:lstStyle/>
          <a:p>
            <a:pPr rtl="0"/>
            <a:r>
              <a:rPr lang="pl-PL" dirty="0"/>
              <a:t>Jaki problem rozwiązujemy?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1" y="1007999"/>
            <a:ext cx="5472000" cy="1368299"/>
          </a:xfrm>
        </p:spPr>
        <p:txBody>
          <a:bodyPr rtlCol="0"/>
          <a:lstStyle/>
          <a:p>
            <a:pPr rtl="0"/>
            <a:r>
              <a:rPr lang="pl-PL" dirty="0"/>
              <a:t>Głównym odbiorcą aplikacji są osoby niepełnosprawne, starczy czy potrzebujące pomocy i to z myślą o ich potrzebach powstał projekt tego systemu.</a:t>
            </a:r>
          </a:p>
          <a:p>
            <a:pPr rtl="0"/>
            <a:r>
              <a:rPr lang="pl-PL" dirty="0"/>
              <a:t>Takie osoby muszą zmagać się z wieloma problemami – zarówno zdrowotnymi, jak i związanymi z miejską infrastrukturą. </a:t>
            </a:r>
          </a:p>
        </p:txBody>
      </p:sp>
      <p:pic>
        <p:nvPicPr>
          <p:cNvPr id="14" name="Obraz — symbol zastępczy 13" descr="Obraz zastępczy z lewej">
            <a:extLst>
              <a:ext uri="{FF2B5EF4-FFF2-40B4-BE49-F238E27FC236}">
                <a16:creationId xmlns:a16="http://schemas.microsoft.com/office/drawing/2014/main" id="{FEA01CFE-4F0B-CC44-BFE2-2E561B199D1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9" name="Obraz — symbol zastępczy 18" descr="Obraz zastępczy na dole">
            <a:extLst>
              <a:ext uri="{FF2B5EF4-FFF2-40B4-BE49-F238E27FC236}">
                <a16:creationId xmlns:a16="http://schemas.microsoft.com/office/drawing/2014/main" id="{0E34C8FB-E520-F145-92A4-42863771C42F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7" name="Obraz — symbol zastępczy 16" descr="Obraz zastępczy u góry">
            <a:extLst>
              <a:ext uri="{FF2B5EF4-FFF2-40B4-BE49-F238E27FC236}">
                <a16:creationId xmlns:a16="http://schemas.microsoft.com/office/drawing/2014/main" id="{893F9275-F9D8-C846-B8BE-3571B6BA9792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4</a:t>
            </a:fld>
            <a:endParaRPr lang="pl-PL" dirty="0"/>
          </a:p>
        </p:txBody>
      </p:sp>
      <p:graphicFrame>
        <p:nvGraphicFramePr>
          <p:cNvPr id="9" name="Symbol zastępczy zawartości 8">
            <a:extLst>
              <a:ext uri="{FF2B5EF4-FFF2-40B4-BE49-F238E27FC236}">
                <a16:creationId xmlns:a16="http://schemas.microsoft.com/office/drawing/2014/main" id="{9F5B5D57-3B4C-4E7F-A972-7480A64C4BF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35040114"/>
              </p:ext>
            </p:extLst>
          </p:nvPr>
        </p:nvGraphicFramePr>
        <p:xfrm>
          <a:off x="431800" y="2677886"/>
          <a:ext cx="5472113" cy="35133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893854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05367"/>
            <a:ext cx="5472000" cy="432000"/>
          </a:xfrm>
        </p:spPr>
        <p:txBody>
          <a:bodyPr rtlCol="0"/>
          <a:lstStyle/>
          <a:p>
            <a:pPr rtl="0"/>
            <a:r>
              <a:rPr lang="pl-PL" dirty="0"/>
              <a:t>Jaki problem rozwiązujemy?</a:t>
            </a:r>
          </a:p>
        </p:txBody>
      </p:sp>
      <p:sp>
        <p:nvSpPr>
          <p:cNvPr id="29" name="Zawartość — symbol zastępczy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901536"/>
            <a:ext cx="5472000" cy="5375707"/>
          </a:xfrm>
        </p:spPr>
        <p:txBody>
          <a:bodyPr rtlCol="0"/>
          <a:lstStyle/>
          <a:p>
            <a:pPr marL="0" indent="0" rtl="0">
              <a:buNone/>
            </a:pPr>
            <a:r>
              <a:rPr lang="pl-PL" sz="2800" dirty="0"/>
              <a:t>Główne cele aplikacji</a:t>
            </a:r>
          </a:p>
          <a:p>
            <a:pPr rtl="0"/>
            <a:r>
              <a:rPr lang="pl-PL" dirty="0"/>
              <a:t>Pomoc osobom niepełnosprawnym w codziennym funkcjonowaniu</a:t>
            </a:r>
          </a:p>
          <a:p>
            <a:pPr rtl="0"/>
            <a:r>
              <a:rPr lang="pl-PL" dirty="0"/>
              <a:t>Poprawa dostępności przestrzeni publicznej dla osób niepełnosprawnych</a:t>
            </a:r>
          </a:p>
          <a:p>
            <a:pPr rtl="0"/>
            <a:r>
              <a:rPr lang="pl-PL" dirty="0"/>
              <a:t>Wzrost aktywności osób niepełnosprawnych</a:t>
            </a:r>
          </a:p>
          <a:p>
            <a:r>
              <a:rPr lang="pl-PL" dirty="0"/>
              <a:t>Niwelowanie barier dla osób niepełnosprawnych</a:t>
            </a:r>
          </a:p>
          <a:p>
            <a:pPr rtl="0"/>
            <a:r>
              <a:rPr lang="pl-PL" dirty="0"/>
              <a:t>Gromadzenie społeczności z podobnymi problemami</a:t>
            </a:r>
          </a:p>
          <a:p>
            <a:pPr rtl="0"/>
            <a:r>
              <a:rPr lang="pl-PL" dirty="0"/>
              <a:t>Ułatwienie kontaktowanie się osób</a:t>
            </a:r>
          </a:p>
          <a:p>
            <a:pPr rtl="0"/>
            <a:r>
              <a:rPr lang="pl-PL" dirty="0"/>
              <a:t>Proponowanie dopasowanych pod kątem schorzeń obiektów i miejsc</a:t>
            </a:r>
          </a:p>
          <a:p>
            <a:pPr rtl="0"/>
            <a:r>
              <a:rPr lang="pl-PL" dirty="0" err="1"/>
              <a:t>Socializacja</a:t>
            </a:r>
            <a:r>
              <a:rPr lang="pl-PL" dirty="0"/>
              <a:t> osób starszych i niepełnosprawnych</a:t>
            </a:r>
          </a:p>
          <a:p>
            <a:pPr rtl="0"/>
            <a:r>
              <a:rPr lang="pl-PL" dirty="0"/>
              <a:t>Walka z wykluczeniem społecznym</a:t>
            </a:r>
          </a:p>
          <a:p>
            <a:pPr rtl="0"/>
            <a:r>
              <a:rPr lang="pl-PL" dirty="0"/>
              <a:t>Dzięki rekomendacjom rośnie zaangażowanie ludzi</a:t>
            </a:r>
          </a:p>
          <a:p>
            <a:pPr rtl="0"/>
            <a:r>
              <a:rPr lang="pl-PL" dirty="0"/>
              <a:t>Realny wpływ mieszkańców na życie miasta</a:t>
            </a:r>
          </a:p>
          <a:p>
            <a:pPr rtl="0"/>
            <a:endParaRPr lang="pl-PL" dirty="0"/>
          </a:p>
        </p:txBody>
      </p:sp>
      <p:pic>
        <p:nvPicPr>
          <p:cNvPr id="14" name="Obraz — symbol zastępczy 13" descr="Obraz zastępczy z lewej">
            <a:extLst>
              <a:ext uri="{FF2B5EF4-FFF2-40B4-BE49-F238E27FC236}">
                <a16:creationId xmlns:a16="http://schemas.microsoft.com/office/drawing/2014/main" id="{FEA01CFE-4F0B-CC44-BFE2-2E561B199D1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9" name="Obraz — symbol zastępczy 18" descr="Obraz zastępczy na dole">
            <a:extLst>
              <a:ext uri="{FF2B5EF4-FFF2-40B4-BE49-F238E27FC236}">
                <a16:creationId xmlns:a16="http://schemas.microsoft.com/office/drawing/2014/main" id="{0E34C8FB-E520-F145-92A4-42863771C42F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7" name="Obraz — symbol zastępczy 16" descr="Obraz zastępczy u góry">
            <a:extLst>
              <a:ext uri="{FF2B5EF4-FFF2-40B4-BE49-F238E27FC236}">
                <a16:creationId xmlns:a16="http://schemas.microsoft.com/office/drawing/2014/main" id="{893F9275-F9D8-C846-B8BE-3571B6BA9792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5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74785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— symbol zastępczy 7" descr="Obraz slajdu podziału">
            <a:extLst>
              <a:ext uri="{FF2B5EF4-FFF2-40B4-BE49-F238E27FC236}">
                <a16:creationId xmlns:a16="http://schemas.microsoft.com/office/drawing/2014/main" id="{177FEC3E-B2FE-9045-8D49-89B1E3D20C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4" name="Pole tekstowe 23" descr="Akcent dla pola tytułu">
            <a:extLst>
              <a:ext uri="{FF2B5EF4-FFF2-40B4-BE49-F238E27FC236}">
                <a16:creationId xmlns:a16="http://schemas.microsoft.com/office/drawing/2014/main" id="{993B1474-02E3-4509-B5C5-84427653B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1387102" y="2928857"/>
            <a:ext cx="804898" cy="3140150"/>
          </a:xfrm>
          <a:custGeom>
            <a:avLst/>
            <a:gdLst>
              <a:gd name="connsiteX0" fmla="*/ 99480 w 804898"/>
              <a:gd name="connsiteY0" fmla="*/ 0 h 3140150"/>
              <a:gd name="connsiteX1" fmla="*/ 804898 w 804898"/>
              <a:gd name="connsiteY1" fmla="*/ 0 h 3140150"/>
              <a:gd name="connsiteX2" fmla="*/ 804898 w 804898"/>
              <a:gd name="connsiteY2" fmla="*/ 357262 h 3140150"/>
              <a:gd name="connsiteX3" fmla="*/ 804898 w 804898"/>
              <a:gd name="connsiteY3" fmla="*/ 2782888 h 3140150"/>
              <a:gd name="connsiteX4" fmla="*/ 804898 w 804898"/>
              <a:gd name="connsiteY4" fmla="*/ 3140150 h 3140150"/>
              <a:gd name="connsiteX5" fmla="*/ 99480 w 804898"/>
              <a:gd name="connsiteY5" fmla="*/ 3140150 h 3140150"/>
              <a:gd name="connsiteX6" fmla="*/ 0 w 804898"/>
              <a:gd name="connsiteY6" fmla="*/ 3013250 h 3140150"/>
              <a:gd name="connsiteX7" fmla="*/ 0 w 804898"/>
              <a:gd name="connsiteY7" fmla="*/ 2655988 h 3140150"/>
              <a:gd name="connsiteX8" fmla="*/ 0 w 804898"/>
              <a:gd name="connsiteY8" fmla="*/ 484162 h 3140150"/>
              <a:gd name="connsiteX9" fmla="*/ 0 w 804898"/>
              <a:gd name="connsiteY9" fmla="*/ 126900 h 3140150"/>
              <a:gd name="connsiteX10" fmla="*/ 99480 w 804898"/>
              <a:gd name="connsiteY10" fmla="*/ 0 h 314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04898" h="3140150">
                <a:moveTo>
                  <a:pt x="99480" y="0"/>
                </a:moveTo>
                <a:lnTo>
                  <a:pt x="804898" y="0"/>
                </a:lnTo>
                <a:lnTo>
                  <a:pt x="804898" y="357262"/>
                </a:lnTo>
                <a:lnTo>
                  <a:pt x="804898" y="2782888"/>
                </a:lnTo>
                <a:lnTo>
                  <a:pt x="804898" y="3140150"/>
                </a:lnTo>
                <a:lnTo>
                  <a:pt x="99480" y="3140150"/>
                </a:lnTo>
                <a:cubicBezTo>
                  <a:pt x="44539" y="3140150"/>
                  <a:pt x="0" y="3083334"/>
                  <a:pt x="0" y="3013250"/>
                </a:cubicBezTo>
                <a:lnTo>
                  <a:pt x="0" y="2655988"/>
                </a:lnTo>
                <a:lnTo>
                  <a:pt x="0" y="484162"/>
                </a:lnTo>
                <a:lnTo>
                  <a:pt x="0" y="126900"/>
                </a:lnTo>
                <a:cubicBezTo>
                  <a:pt x="0" y="56816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pl-PL" dirty="0"/>
          </a:p>
        </p:txBody>
      </p:sp>
      <p:sp>
        <p:nvSpPr>
          <p:cNvPr id="18" name="Trójkąt równoramienny 17" descr="Cień dla pola tytułu">
            <a:extLst>
              <a:ext uri="{FF2B5EF4-FFF2-40B4-BE49-F238E27FC236}">
                <a16:creationId xmlns:a16="http://schemas.microsoft.com/office/drawing/2014/main" id="{FAB4748B-F532-4C70-827A-5FEA8C084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91864" y="5548307"/>
            <a:ext cx="450092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93" y="2408157"/>
            <a:ext cx="4459766" cy="3146839"/>
          </a:xfrm>
        </p:spPr>
        <p:txBody>
          <a:bodyPr rtlCol="0"/>
          <a:lstStyle/>
          <a:p>
            <a:pPr rtl="0">
              <a:lnSpc>
                <a:spcPts val="4000"/>
              </a:lnSpc>
            </a:pPr>
            <a:r>
              <a:rPr lang="pl-PL" sz="5000" dirty="0"/>
              <a:t>Technologie</a:t>
            </a:r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l-PL" dirty="0"/>
              <a:t>Technologie wykorzystane w trakcie pracy nad projektem</a:t>
            </a:r>
          </a:p>
        </p:txBody>
      </p:sp>
      <p:sp>
        <p:nvSpPr>
          <p:cNvPr id="15" name="Dowolny kształt 5" descr="Blok z akcentem">
            <a:extLst>
              <a:ext uri="{FF2B5EF4-FFF2-40B4-BE49-F238E27FC236}">
                <a16:creationId xmlns:a16="http://schemas.microsoft.com/office/drawing/2014/main" id="{7746F873-A4ED-4E4C-BB89-CA0FBB9E9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56656" y="5118766"/>
            <a:ext cx="751030" cy="65906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16" name="Dowolny kształt 5" descr="Pusty blok z akcentem">
            <a:extLst>
              <a:ext uri="{FF2B5EF4-FFF2-40B4-BE49-F238E27FC236}">
                <a16:creationId xmlns:a16="http://schemas.microsoft.com/office/drawing/2014/main" id="{E0D7A780-33BC-4E68-9763-AB62376D5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1779027" y="1160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l-PL" dirty="0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6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Serwer aplikacji</a:t>
            </a:r>
          </a:p>
        </p:txBody>
      </p:sp>
      <p:sp>
        <p:nvSpPr>
          <p:cNvPr id="8" name="Numer slajdu — symbol zastępczy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7</a:t>
            </a:fld>
            <a:endParaRPr lang="pl-PL" dirty="0"/>
          </a:p>
        </p:txBody>
      </p:sp>
      <p:pic>
        <p:nvPicPr>
          <p:cNvPr id="28" name="Symbol zastępczy zawartości 27">
            <a:extLst>
              <a:ext uri="{FF2B5EF4-FFF2-40B4-BE49-F238E27FC236}">
                <a16:creationId xmlns:a16="http://schemas.microsoft.com/office/drawing/2014/main" id="{5EB59B6A-FC0F-4B1A-A615-FDCE67D3BB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10498" y="2929812"/>
            <a:ext cx="2029143" cy="2608295"/>
          </a:xfrm>
        </p:spPr>
      </p:pic>
      <p:pic>
        <p:nvPicPr>
          <p:cNvPr id="32" name="Obraz 31">
            <a:extLst>
              <a:ext uri="{FF2B5EF4-FFF2-40B4-BE49-F238E27FC236}">
                <a16:creationId xmlns:a16="http://schemas.microsoft.com/office/drawing/2014/main" id="{7B4FE5F2-0ACC-4FFE-8091-DAD48DF346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6114" y="2929812"/>
            <a:ext cx="3262604" cy="880874"/>
          </a:xfrm>
          <a:prstGeom prst="rect">
            <a:avLst/>
          </a:prstGeom>
        </p:spPr>
      </p:pic>
      <p:pic>
        <p:nvPicPr>
          <p:cNvPr id="36" name="Obraz 35">
            <a:extLst>
              <a:ext uri="{FF2B5EF4-FFF2-40B4-BE49-F238E27FC236}">
                <a16:creationId xmlns:a16="http://schemas.microsoft.com/office/drawing/2014/main" id="{BC4C58DE-4A21-495C-A0A4-05DB7A9694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031807"/>
            <a:ext cx="4259619" cy="1506300"/>
          </a:xfrm>
          <a:prstGeom prst="rect">
            <a:avLst/>
          </a:prstGeom>
        </p:spPr>
      </p:pic>
      <p:pic>
        <p:nvPicPr>
          <p:cNvPr id="38" name="Obraz 37">
            <a:extLst>
              <a:ext uri="{FF2B5EF4-FFF2-40B4-BE49-F238E27FC236}">
                <a16:creationId xmlns:a16="http://schemas.microsoft.com/office/drawing/2014/main" id="{959C7A8E-5A4F-44A5-B562-B644BA8871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50345" y="2619308"/>
            <a:ext cx="3359930" cy="3359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216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Aplikacja kliencka</a:t>
            </a:r>
          </a:p>
        </p:txBody>
      </p:sp>
      <p:sp>
        <p:nvSpPr>
          <p:cNvPr id="8" name="Numer slajdu — symbol zastępczy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8</a:t>
            </a:fld>
            <a:endParaRPr lang="pl-PL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BB279655-B9A2-4195-8BF8-D06AF0DB3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9347" y="4613077"/>
            <a:ext cx="5903168" cy="2436488"/>
          </a:xfrm>
          <a:prstGeom prst="rect">
            <a:avLst/>
          </a:prstGeom>
        </p:spPr>
      </p:pic>
      <p:pic>
        <p:nvPicPr>
          <p:cNvPr id="17" name="Grafika 16">
            <a:extLst>
              <a:ext uri="{FF2B5EF4-FFF2-40B4-BE49-F238E27FC236}">
                <a16:creationId xmlns:a16="http://schemas.microsoft.com/office/drawing/2014/main" id="{6E2B16E3-9100-4315-8A61-12532638C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1248" y="2034072"/>
            <a:ext cx="3105357" cy="2789853"/>
          </a:xfrm>
          <a:prstGeom prst="rect">
            <a:avLst/>
          </a:prstGeom>
        </p:spPr>
      </p:pic>
      <p:pic>
        <p:nvPicPr>
          <p:cNvPr id="19" name="Obraz 18">
            <a:extLst>
              <a:ext uri="{FF2B5EF4-FFF2-40B4-BE49-F238E27FC236}">
                <a16:creationId xmlns:a16="http://schemas.microsoft.com/office/drawing/2014/main" id="{7111B614-E1CC-4DDC-AFC6-C94B55B909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482" y="5575317"/>
            <a:ext cx="3210123" cy="850683"/>
          </a:xfrm>
          <a:prstGeom prst="rect">
            <a:avLst/>
          </a:prstGeom>
        </p:spPr>
      </p:pic>
      <p:pic>
        <p:nvPicPr>
          <p:cNvPr id="25" name="Obraz 24">
            <a:extLst>
              <a:ext uri="{FF2B5EF4-FFF2-40B4-BE49-F238E27FC236}">
                <a16:creationId xmlns:a16="http://schemas.microsoft.com/office/drawing/2014/main" id="{8328CAE5-CDB2-4CA8-8835-56C08B142C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71124" y="1801061"/>
            <a:ext cx="5556691" cy="3255874"/>
          </a:xfrm>
          <a:prstGeom prst="rect">
            <a:avLst/>
          </a:prstGeom>
        </p:spPr>
      </p:pic>
      <p:pic>
        <p:nvPicPr>
          <p:cNvPr id="1026" name="Picture 2" descr="Znalezione obrazy dla zapytania material ui png">
            <a:extLst>
              <a:ext uri="{FF2B5EF4-FFF2-40B4-BE49-F238E27FC236}">
                <a16:creationId xmlns:a16="http://schemas.microsoft.com/office/drawing/2014/main" id="{64380D33-6F21-4321-9ED3-FD05D0153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6089" y="5287092"/>
            <a:ext cx="2554801" cy="1190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2044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Panel administracyjny</a:t>
            </a:r>
          </a:p>
        </p:txBody>
      </p:sp>
      <p:sp>
        <p:nvSpPr>
          <p:cNvPr id="8" name="Numer slajdu — symbol zastępczy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l-PL" smtClean="0"/>
              <a:pPr rtl="0"/>
              <a:t>9</a:t>
            </a:fld>
            <a:endParaRPr lang="pl-PL" dirty="0"/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7111B614-E1CC-4DDC-AFC6-C94B55B90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076" y="5529754"/>
            <a:ext cx="3210123" cy="850683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0C2CDE1C-862D-44D9-BA72-5134439CC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41" y="2305293"/>
            <a:ext cx="2693967" cy="2861641"/>
          </a:xfrm>
          <a:prstGeom prst="rect">
            <a:avLst/>
          </a:prstGeom>
        </p:spPr>
      </p:pic>
      <p:pic>
        <p:nvPicPr>
          <p:cNvPr id="6" name="Grafika 5">
            <a:extLst>
              <a:ext uri="{FF2B5EF4-FFF2-40B4-BE49-F238E27FC236}">
                <a16:creationId xmlns:a16="http://schemas.microsoft.com/office/drawing/2014/main" id="{6F690F9F-F51A-4995-8609-61132F9DB2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98332" y="1833129"/>
            <a:ext cx="4925369" cy="3805967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F8DF12D0-19E9-42B7-BEB2-C15E738A52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15525" y="2612408"/>
            <a:ext cx="2247408" cy="2247408"/>
          </a:xfrm>
          <a:prstGeom prst="rect">
            <a:avLst/>
          </a:prstGeom>
        </p:spPr>
      </p:pic>
      <p:pic>
        <p:nvPicPr>
          <p:cNvPr id="16" name="Obraz 15">
            <a:extLst>
              <a:ext uri="{FF2B5EF4-FFF2-40B4-BE49-F238E27FC236}">
                <a16:creationId xmlns:a16="http://schemas.microsoft.com/office/drawing/2014/main" id="{7CB9A657-7582-4DD8-8421-8F339FDC83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89201" y="5048151"/>
            <a:ext cx="1907070" cy="1429186"/>
          </a:xfrm>
          <a:prstGeom prst="rect">
            <a:avLst/>
          </a:prstGeom>
        </p:spPr>
      </p:pic>
      <p:pic>
        <p:nvPicPr>
          <p:cNvPr id="22" name="Obraz 21">
            <a:extLst>
              <a:ext uri="{FF2B5EF4-FFF2-40B4-BE49-F238E27FC236}">
                <a16:creationId xmlns:a16="http://schemas.microsoft.com/office/drawing/2014/main" id="{DCB5192F-03BD-492C-9068-7E9A77B67E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92535" y="4977485"/>
            <a:ext cx="1309422" cy="140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517649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6408_TF16411253.potx" id="{5319EAEB-873E-4FA2-91DE-7DD31CED295F}" vid="{C98CE2FE-EB83-483D-90D8-402D018D492E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8A50AA-654B-45CA-B6AD-FDA9E9535EF9}">
  <ds:schemaRefs>
    <ds:schemaRef ds:uri="http://purl.org/dc/dcmitype/"/>
    <ds:schemaRef ds:uri="http://purl.org/dc/terms/"/>
    <ds:schemaRef ds:uri="http://schemas.microsoft.com/office/2006/documentManagement/types"/>
    <ds:schemaRef ds:uri="http://schemas.microsoft.com/sharepoint/v3"/>
    <ds:schemaRef ds:uri="http://www.w3.org/XML/1998/namespace"/>
    <ds:schemaRef ds:uri="http://purl.org/dc/elements/1.1/"/>
    <ds:schemaRef ds:uri="http://schemas.openxmlformats.org/package/2006/metadata/core-properties"/>
    <ds:schemaRef ds:uri="6dc4bcd6-49db-4c07-9060-8acfc67cef9f"/>
    <ds:schemaRef ds:uri="http://schemas.microsoft.com/office/infopath/2007/PartnerControls"/>
    <ds:schemaRef ds:uri="fb0879af-3eba-417a-a55a-ffe6dcd6ca77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D4F06F66-218D-4D1C-873A-158A1848B8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Prezentacja geometryczna</Template>
  <TotalTime>0</TotalTime>
  <Words>548</Words>
  <Application>Microsoft Office PowerPoint</Application>
  <PresentationFormat>Panoramiczny</PresentationFormat>
  <Paragraphs>155</Paragraphs>
  <Slides>20</Slides>
  <Notes>20</Notes>
  <HiddenSlides>4</HiddenSlides>
  <MMClips>2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Corbel</vt:lpstr>
      <vt:lpstr>Times New Roman</vt:lpstr>
      <vt:lpstr>Motyw pakietu Office</vt:lpstr>
      <vt:lpstr>Przyjazne Kielce</vt:lpstr>
      <vt:lpstr>Kim jesteśmy?</vt:lpstr>
      <vt:lpstr>Cele aplikacji</vt:lpstr>
      <vt:lpstr>Jaki problem rozwiązujemy?</vt:lpstr>
      <vt:lpstr>Jaki problem rozwiązujemy?</vt:lpstr>
      <vt:lpstr>Technologie</vt:lpstr>
      <vt:lpstr>Serwer aplikacji</vt:lpstr>
      <vt:lpstr>Aplikacja kliencka</vt:lpstr>
      <vt:lpstr>Panel administracyjny</vt:lpstr>
      <vt:lpstr>Aplikacja</vt:lpstr>
      <vt:lpstr>Aplikacja kliencka</vt:lpstr>
      <vt:lpstr>Panel administracyjny</vt:lpstr>
      <vt:lpstr>Dalsze plany</vt:lpstr>
      <vt:lpstr>Plany rozwojowe</vt:lpstr>
      <vt:lpstr>Nasze zobowiązanie</vt:lpstr>
      <vt:lpstr>Nasz produkt</vt:lpstr>
      <vt:lpstr>Opcje wykresu</vt:lpstr>
      <vt:lpstr>Tabela</vt:lpstr>
      <vt:lpstr>Prawdziwa siła tkwi w społeczeństwie</vt:lpstr>
      <vt:lpstr>Dziękujemy!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2019-11-16T17:31:33Z</dcterms:created>
  <dcterms:modified xsi:type="dcterms:W3CDTF">2019-11-17T09:31:32Z</dcterms:modified>
</cp:coreProperties>
</file>